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96" r:id="rId2"/>
    <p:sldId id="256" r:id="rId3"/>
    <p:sldId id="257" r:id="rId4"/>
    <p:sldId id="263" r:id="rId5"/>
    <p:sldId id="262" r:id="rId6"/>
    <p:sldId id="264" r:id="rId7"/>
    <p:sldId id="265" r:id="rId8"/>
    <p:sldId id="271" r:id="rId9"/>
    <p:sldId id="272" r:id="rId10"/>
    <p:sldId id="273" r:id="rId11"/>
    <p:sldId id="274" r:id="rId12"/>
    <p:sldId id="275" r:id="rId13"/>
    <p:sldId id="286" r:id="rId14"/>
    <p:sldId id="276" r:id="rId15"/>
    <p:sldId id="298" r:id="rId16"/>
    <p:sldId id="299" r:id="rId17"/>
    <p:sldId id="300" r:id="rId18"/>
    <p:sldId id="301" r:id="rId19"/>
    <p:sldId id="297" r:id="rId20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737" autoAdjust="0"/>
  </p:normalViewPr>
  <p:slideViewPr>
    <p:cSldViewPr snapToObjects="1">
      <p:cViewPr varScale="1">
        <p:scale>
          <a:sx n="89" d="100"/>
          <a:sy n="89" d="100"/>
        </p:scale>
        <p:origin x="108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3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41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300"/>
            </a:lvl1pPr>
          </a:lstStyle>
          <a:p>
            <a:fld id="{36496715-E9F1-416F-BD64-F547D72D167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300"/>
            </a:lvl1pPr>
          </a:lstStyle>
          <a:p>
            <a:fld id="{D756A2ED-597B-4D8E-8CB6-BF2AB712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276600" y="6451684"/>
            <a:ext cx="27109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Image and Multidimensional Signal Processing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57200" y="6451684"/>
            <a:ext cx="1564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Colorado School of Mines</a:t>
            </a:r>
            <a:endParaRPr lang="en-US" sz="105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r="8957"/>
          <a:stretch/>
        </p:blipFill>
        <p:spPr>
          <a:xfrm>
            <a:off x="0" y="0"/>
            <a:ext cx="9103656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Colorado School of Mines</a:t>
            </a:r>
          </a:p>
          <a:p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4800" y="5410200"/>
            <a:ext cx="8610600" cy="1371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Professor William Hoff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Dept of Computer Science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http://inside.mines.edu/~whoff/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2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4"/>
          <a:stretch>
            <a:fillRect/>
          </a:stretch>
        </p:blipFill>
        <p:spPr bwMode="auto">
          <a:xfrm>
            <a:off x="457200" y="465138"/>
            <a:ext cx="8229600" cy="583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from RGB to </a:t>
            </a:r>
            <a:r>
              <a:rPr lang="en-US" dirty="0" smtClean="0"/>
              <a:t>HSI</a:t>
            </a:r>
            <a:endParaRPr lang="en-US" dirty="0"/>
          </a:p>
        </p:txBody>
      </p:sp>
      <p:graphicFrame>
        <p:nvGraphicFramePr>
          <p:cNvPr id="573443" name="Object 3"/>
          <p:cNvGraphicFramePr>
            <a:graphicFrameLocks noChangeAspect="1"/>
          </p:cNvGraphicFramePr>
          <p:nvPr/>
        </p:nvGraphicFramePr>
        <p:xfrm>
          <a:off x="1125538" y="1447800"/>
          <a:ext cx="3352800" cy="199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name="Equation" r:id="rId3" imgW="1600200" imgH="952200" progId="Equation.3">
                  <p:embed/>
                </p:oleObj>
              </mc:Choice>
              <mc:Fallback>
                <p:oleObj name="Equation" r:id="rId3" imgW="160020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447800"/>
                        <a:ext cx="3352800" cy="199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84958"/>
              </p:ext>
            </p:extLst>
          </p:nvPr>
        </p:nvGraphicFramePr>
        <p:xfrm>
          <a:off x="1125538" y="4324350"/>
          <a:ext cx="466566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1" name="Equation" r:id="rId5" imgW="2286000" imgH="685800" progId="Equation.3">
                  <p:embed/>
                </p:oleObj>
              </mc:Choice>
              <mc:Fallback>
                <p:oleObj name="Equation" r:id="rId5" imgW="22860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4324350"/>
                        <a:ext cx="4665662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45" name="Text Box 5"/>
          <p:cNvSpPr txBox="1">
            <a:spLocks noChangeArrowheads="1"/>
          </p:cNvSpPr>
          <p:nvPr/>
        </p:nvSpPr>
        <p:spPr bwMode="auto">
          <a:xfrm>
            <a:off x="6410325" y="1655763"/>
            <a:ext cx="1849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R,G,B are 0..1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4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822960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4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3" r="27515" b="12076"/>
          <a:stretch>
            <a:fillRect/>
          </a:stretch>
        </p:blipFill>
        <p:spPr bwMode="auto">
          <a:xfrm>
            <a:off x="3124200" y="517525"/>
            <a:ext cx="29718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4731" r="10959" b="10823"/>
          <a:stretch/>
        </p:blipFill>
        <p:spPr bwMode="auto">
          <a:xfrm>
            <a:off x="4486987" y="1676400"/>
            <a:ext cx="4352213" cy="326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3733800" cy="3733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Say we want to detect pixels of a certain color</a:t>
            </a:r>
          </a:p>
          <a:p>
            <a:r>
              <a:rPr lang="en-US" sz="2400" dirty="0" smtClean="0"/>
              <a:t>We convert the RGB (or BGR) image to HSV</a:t>
            </a:r>
          </a:p>
          <a:p>
            <a:r>
              <a:rPr lang="en-US" sz="2400" dirty="0" smtClean="0"/>
              <a:t>Threshold each of the HSV images</a:t>
            </a:r>
          </a:p>
          <a:p>
            <a:r>
              <a:rPr lang="en-US" sz="2400" dirty="0" smtClean="0"/>
              <a:t>Then, combine the three </a:t>
            </a:r>
            <a:r>
              <a:rPr lang="en-US" sz="2400" dirty="0" err="1" smtClean="0"/>
              <a:t>thresholded</a:t>
            </a:r>
            <a:r>
              <a:rPr lang="en-US" sz="2400" dirty="0" smtClean="0"/>
              <a:t> 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26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25672" name="Text Box 8"/>
          <p:cNvSpPr txBox="1">
            <a:spLocks noChangeArrowheads="1"/>
          </p:cNvSpPr>
          <p:nvPr/>
        </p:nvSpPr>
        <p:spPr bwMode="auto">
          <a:xfrm>
            <a:off x="7924800" y="1219200"/>
            <a:ext cx="87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Hue</a:t>
            </a:r>
          </a:p>
        </p:txBody>
      </p:sp>
      <p:sp>
        <p:nvSpPr>
          <p:cNvPr id="625673" name="Text Box 9"/>
          <p:cNvSpPr txBox="1">
            <a:spLocks noChangeArrowheads="1"/>
          </p:cNvSpPr>
          <p:nvPr/>
        </p:nvSpPr>
        <p:spPr bwMode="auto">
          <a:xfrm>
            <a:off x="7848600" y="3505200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Saturation</a:t>
            </a:r>
          </a:p>
        </p:txBody>
      </p:sp>
      <p:sp>
        <p:nvSpPr>
          <p:cNvPr id="625674" name="Text Box 10"/>
          <p:cNvSpPr txBox="1">
            <a:spLocks noChangeArrowheads="1"/>
          </p:cNvSpPr>
          <p:nvPr/>
        </p:nvSpPr>
        <p:spPr bwMode="auto">
          <a:xfrm>
            <a:off x="7924800" y="5410200"/>
            <a:ext cx="87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Value</a:t>
            </a:r>
          </a:p>
        </p:txBody>
      </p:sp>
      <p:sp>
        <p:nvSpPr>
          <p:cNvPr id="625675" name="Text Box 11"/>
          <p:cNvSpPr txBox="1">
            <a:spLocks noChangeArrowheads="1"/>
          </p:cNvSpPr>
          <p:nvPr/>
        </p:nvSpPr>
        <p:spPr bwMode="auto">
          <a:xfrm>
            <a:off x="1600200" y="5094288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/>
              <a:t>BGR </a:t>
            </a:r>
            <a:r>
              <a:rPr lang="en-US" sz="1600" dirty="0"/>
              <a:t>image</a:t>
            </a:r>
          </a:p>
        </p:txBody>
      </p:sp>
      <p:sp>
        <p:nvSpPr>
          <p:cNvPr id="625676" name="Line 12"/>
          <p:cNvSpPr>
            <a:spLocks noChangeShapeType="1"/>
          </p:cNvSpPr>
          <p:nvPr/>
        </p:nvSpPr>
        <p:spPr bwMode="auto">
          <a:xfrm flipV="1">
            <a:off x="4495800" y="2743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7" name="Line 13"/>
          <p:cNvSpPr>
            <a:spLocks noChangeShapeType="1"/>
          </p:cNvSpPr>
          <p:nvPr/>
        </p:nvSpPr>
        <p:spPr bwMode="auto">
          <a:xfrm>
            <a:off x="4495800" y="3505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8" name="Line 14"/>
          <p:cNvSpPr>
            <a:spLocks noChangeShapeType="1"/>
          </p:cNvSpPr>
          <p:nvPr/>
        </p:nvSpPr>
        <p:spPr bwMode="auto">
          <a:xfrm>
            <a:off x="4495800" y="3841750"/>
            <a:ext cx="609600" cy="65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5540" r="11448" b="11276"/>
          <a:stretch/>
        </p:blipFill>
        <p:spPr bwMode="auto">
          <a:xfrm>
            <a:off x="478971" y="1981070"/>
            <a:ext cx="3915119" cy="291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4" t="4731" r="10813" b="10823"/>
          <a:stretch/>
        </p:blipFill>
        <p:spPr bwMode="auto">
          <a:xfrm>
            <a:off x="5334112" y="457200"/>
            <a:ext cx="2590688" cy="193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7" t="5476" r="10673" b="11366"/>
          <a:stretch/>
        </p:blipFill>
        <p:spPr bwMode="auto">
          <a:xfrm>
            <a:off x="5334000" y="2516855"/>
            <a:ext cx="2586281" cy="190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3" t="4521" r="11394" b="10403"/>
          <a:stretch/>
        </p:blipFill>
        <p:spPr bwMode="auto">
          <a:xfrm>
            <a:off x="5334000" y="4495800"/>
            <a:ext cx="2590688" cy="194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0764" y="1094085"/>
            <a:ext cx="4243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rgbClr val="8C8C8C"/>
                </a:solidFill>
                <a:latin typeface="Inconsolata"/>
              </a:rPr>
              <a:t> </a:t>
            </a:r>
            <a:r>
              <a:rPr lang="en-US" altLang="en-US" sz="1600" dirty="0" err="1">
                <a:solidFill>
                  <a:srgbClr val="080808"/>
                </a:solidFill>
                <a:latin typeface="Inconsolata"/>
              </a:rPr>
              <a:t>hsv_img</a:t>
            </a:r>
            <a:r>
              <a:rPr lang="en-US" altLang="en-US" sz="1600" dirty="0">
                <a:solidFill>
                  <a:srgbClr val="080808"/>
                </a:solidFill>
                <a:latin typeface="Inconsolata"/>
              </a:rPr>
              <a:t> = cv2.cvtColor</a:t>
            </a:r>
            <a:r>
              <a:rPr lang="en-US" altLang="en-US" sz="1600" dirty="0" smtClean="0">
                <a:solidFill>
                  <a:srgbClr val="080808"/>
                </a:solidFill>
                <a:latin typeface="Inconsolata"/>
              </a:rPr>
              <a:t>(</a:t>
            </a:r>
          </a:p>
          <a:p>
            <a:r>
              <a:rPr lang="en-US" altLang="en-US" sz="1600" dirty="0">
                <a:solidFill>
                  <a:srgbClr val="080808"/>
                </a:solidFill>
                <a:latin typeface="Inconsolata"/>
              </a:rPr>
              <a:t> </a:t>
            </a:r>
            <a:r>
              <a:rPr lang="en-US" altLang="en-US" sz="1600" dirty="0" smtClean="0">
                <a:solidFill>
                  <a:srgbClr val="080808"/>
                </a:solidFill>
                <a:latin typeface="Inconsolata"/>
              </a:rPr>
              <a:t>        </a:t>
            </a:r>
            <a:r>
              <a:rPr lang="en-US" altLang="en-US" sz="1600" dirty="0" err="1" smtClean="0">
                <a:solidFill>
                  <a:srgbClr val="080808"/>
                </a:solidFill>
                <a:latin typeface="Inconsolata"/>
              </a:rPr>
              <a:t>bgr_img</a:t>
            </a:r>
            <a:r>
              <a:rPr lang="en-US" altLang="en-US" sz="1600" dirty="0">
                <a:solidFill>
                  <a:srgbClr val="080808"/>
                </a:solidFill>
                <a:latin typeface="Inconsolata"/>
              </a:rPr>
              <a:t>, cv2.COLOR_BGR2HSV)</a:t>
            </a:r>
            <a:br>
              <a:rPr lang="en-US" altLang="en-US" sz="1600" dirty="0">
                <a:solidFill>
                  <a:srgbClr val="080808"/>
                </a:solidFill>
                <a:latin typeface="Inconsolata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79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4800" y="308541"/>
            <a:ext cx="4876800" cy="60478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numpy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"cup.jpg"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image_height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bgr_img.shape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image_width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bgr_img.shape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"Input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Convert BGR to HSV.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hsv_img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cv2.cvtColor(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cv2.COLOR_BGR2HSV)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"HSV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hsv_img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Split into the different bands.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planes = cv2.split(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hsv_img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"Hue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"Saturation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"Gray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cv2.namedWindow(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output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np.full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image_height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image_width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_,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cv2.threshold(planes[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cv2.THRESH_BINARY)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_,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cv2.threshold(planes[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cv2.THRESH_BINARY_INV)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cv2.bitwise_and(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AND with output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cv2.bitwise_and(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</a:t>
            </a:r>
            <a:r>
              <a:rPr kumimoji="0" lang="en-US" altLang="en-US" sz="9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cv2.waitKey(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__name__ ==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"__main__"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main()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6369"/>
            <a:ext cx="2775757" cy="2214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31" y="2059385"/>
            <a:ext cx="2775757" cy="2214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75709"/>
            <a:ext cx="2775757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Trackbars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use </a:t>
            </a:r>
            <a:r>
              <a:rPr lang="en-US" dirty="0" err="1" smtClean="0"/>
              <a:t>trackbars</a:t>
            </a:r>
            <a:r>
              <a:rPr lang="en-US" dirty="0" smtClean="0"/>
              <a:t>, to make it easier to adjust the thresholds</a:t>
            </a:r>
          </a:p>
          <a:p>
            <a:pPr marL="400050" lvl="1" indent="0">
              <a:buNone/>
            </a:pPr>
            <a:r>
              <a:rPr lang="en-US" sz="1700" dirty="0" smtClean="0">
                <a:latin typeface="Inconsolata"/>
              </a:rPr>
              <a:t>cv2.createTrackbar(</a:t>
            </a:r>
            <a:r>
              <a:rPr lang="en-US" sz="1700" dirty="0" err="1" smtClean="0">
                <a:latin typeface="Inconsolata"/>
              </a:rPr>
              <a:t>trackbar_name</a:t>
            </a:r>
            <a:r>
              <a:rPr lang="en-US" sz="1700" dirty="0">
                <a:latin typeface="Inconsolata"/>
              </a:rPr>
              <a:t>, </a:t>
            </a:r>
            <a:r>
              <a:rPr lang="en-US" sz="1700" dirty="0" err="1">
                <a:latin typeface="Inconsolata"/>
              </a:rPr>
              <a:t>title_window</a:t>
            </a:r>
            <a:r>
              <a:rPr lang="en-US" sz="1700" dirty="0">
                <a:latin typeface="Inconsolata"/>
              </a:rPr>
              <a:t> , 0, </a:t>
            </a:r>
            <a:r>
              <a:rPr lang="en-US" sz="1700" dirty="0" err="1" smtClean="0">
                <a:latin typeface="Inconsolata"/>
              </a:rPr>
              <a:t>slider_max</a:t>
            </a:r>
            <a:r>
              <a:rPr lang="en-US" sz="1700" dirty="0">
                <a:latin typeface="Inconsolata"/>
              </a:rPr>
              <a:t>, </a:t>
            </a:r>
            <a:r>
              <a:rPr lang="en-US" sz="1700" dirty="0" err="1">
                <a:latin typeface="Inconsolata"/>
              </a:rPr>
              <a:t>on_trackbar</a:t>
            </a:r>
            <a:r>
              <a:rPr lang="en-US" sz="1700" dirty="0">
                <a:latin typeface="Inconsolata"/>
              </a:rPr>
              <a:t>)</a:t>
            </a:r>
          </a:p>
          <a:p>
            <a:endParaRPr lang="en-US" dirty="0"/>
          </a:p>
          <a:p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Trackbar</a:t>
            </a:r>
            <a:r>
              <a:rPr lang="en-US" dirty="0"/>
              <a:t> has a label </a:t>
            </a:r>
            <a:r>
              <a:rPr lang="en-US" dirty="0" smtClean="0"/>
              <a:t>“</a:t>
            </a:r>
            <a:r>
              <a:rPr lang="en-US" dirty="0" err="1" smtClean="0"/>
              <a:t>trackbar_name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Trackbar</a:t>
            </a:r>
            <a:r>
              <a:rPr lang="en-US" dirty="0"/>
              <a:t> is located in the window named </a:t>
            </a:r>
            <a:r>
              <a:rPr lang="en-US" dirty="0" smtClean="0"/>
              <a:t>“</a:t>
            </a:r>
            <a:r>
              <a:rPr lang="en-US" dirty="0" err="1" smtClean="0"/>
              <a:t>title_window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Trackbar</a:t>
            </a:r>
            <a:r>
              <a:rPr lang="en-US" dirty="0"/>
              <a:t> values will be in the range from 0 to </a:t>
            </a:r>
            <a:r>
              <a:rPr lang="en-US" dirty="0" smtClean="0"/>
              <a:t>“</a:t>
            </a:r>
            <a:r>
              <a:rPr lang="en-US" dirty="0" err="1" smtClean="0"/>
              <a:t>slider_max</a:t>
            </a:r>
            <a:r>
              <a:rPr lang="en-US" dirty="0" smtClean="0"/>
              <a:t>” </a:t>
            </a:r>
            <a:r>
              <a:rPr lang="en-US" dirty="0"/>
              <a:t>(the minimum limit is always zero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Whenever </a:t>
            </a:r>
            <a:r>
              <a:rPr lang="en-US" dirty="0"/>
              <a:t>the user moves the </a:t>
            </a:r>
            <a:r>
              <a:rPr lang="en-US" dirty="0" err="1"/>
              <a:t>Trackbar</a:t>
            </a:r>
            <a:r>
              <a:rPr lang="en-US" dirty="0"/>
              <a:t>, the callback function </a:t>
            </a:r>
            <a:r>
              <a:rPr lang="en-US" dirty="0" smtClean="0"/>
              <a:t>“</a:t>
            </a:r>
            <a:r>
              <a:rPr lang="en-US" dirty="0" err="1" smtClean="0"/>
              <a:t>on_trackbar</a:t>
            </a:r>
            <a:r>
              <a:rPr lang="en-US" dirty="0" smtClean="0"/>
              <a:t>” </a:t>
            </a:r>
            <a:r>
              <a:rPr lang="en-US" dirty="0"/>
              <a:t>is </a:t>
            </a:r>
            <a:r>
              <a:rPr lang="en-US" dirty="0" smtClean="0"/>
              <a:t>called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get the </a:t>
            </a:r>
            <a:r>
              <a:rPr lang="en-US" dirty="0" err="1" smtClean="0"/>
              <a:t>Trackbar</a:t>
            </a:r>
            <a:r>
              <a:rPr lang="en-US" dirty="0" smtClean="0"/>
              <a:t> position using</a:t>
            </a:r>
          </a:p>
          <a:p>
            <a:pPr marL="400050" lvl="1" indent="0">
              <a:buNone/>
            </a:pPr>
            <a:r>
              <a:rPr lang="en-US" sz="1700" dirty="0" smtClean="0">
                <a:latin typeface="Inconsolata"/>
              </a:rPr>
              <a:t>r = cv2.getTrackbarPos(</a:t>
            </a:r>
            <a:r>
              <a:rPr lang="en-US" sz="1700" dirty="0" err="1" smtClean="0">
                <a:latin typeface="Inconsolata"/>
              </a:rPr>
              <a:t>trackbar_name</a:t>
            </a:r>
            <a:r>
              <a:rPr lang="en-US" sz="1700" dirty="0" smtClean="0">
                <a:latin typeface="Inconsolata"/>
              </a:rPr>
              <a:t>, </a:t>
            </a:r>
            <a:r>
              <a:rPr lang="en-US" sz="1700" dirty="0" err="1" smtClean="0">
                <a:latin typeface="Inconsolata"/>
              </a:rPr>
              <a:t>title_window</a:t>
            </a:r>
            <a:r>
              <a:rPr lang="en-US" sz="1700" dirty="0" smtClean="0">
                <a:latin typeface="Inconsolata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97116"/>
            <a:ext cx="4708340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"cup.jpg"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image_height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bgr_img.shape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image_width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bgr_img.shape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Convert BGR to HSV.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hsv_img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cv2.cvtColor(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cv2.COLOR_BGR2HSV)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Split into the different bands.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planes = cv2.split(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hsv_img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"Hue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"Saturation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"Gray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cv2.namedWindow(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trackbars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cv2.createTrackbar(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"Low"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nothing)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cv2.createTrackbar(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"High"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high_thresholds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nothing)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while 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output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np.full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image_height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image_width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cv2.getTrackbarPos(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"Low"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cv2.getTrackbarPos(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"High"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_,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cv2.threshold(planes[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cv2.THRESH_BINARY)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_,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cv2.threshold(planes[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high_val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cv2.THRESH_BINARY_INV)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cv2.bitwise_and(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low_img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high_img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cv2.imshow(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windowNames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AND with output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cv2.bitwise_and(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thresh_band_img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</a:t>
            </a:r>
            <a:r>
              <a:rPr kumimoji="0" lang="en-US" altLang="en-US" sz="9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thresholded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thresh_img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not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cv2.waitKey(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== -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break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nothing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Inconsolata"/>
              </a:rPr>
              <a:t>x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pass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7116"/>
            <a:ext cx="2391364" cy="2212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8" y="1590682"/>
            <a:ext cx="2391363" cy="2212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803530"/>
            <a:ext cx="2391363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combined </a:t>
            </a:r>
            <a:r>
              <a:rPr lang="en-US" dirty="0" err="1" smtClean="0"/>
              <a:t>thresholded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1387"/>
            <a:ext cx="2819400" cy="274161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You could now do morphological operations, connected component labeling, </a:t>
            </a:r>
            <a:r>
              <a:rPr lang="en-US" sz="2000" dirty="0" err="1" smtClean="0"/>
              <a:t>etc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6" y="1524000"/>
            <a:ext cx="5119687" cy="40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values can be represented using red, green, blue (RGB) values.</a:t>
            </a:r>
          </a:p>
          <a:p>
            <a:pPr lvl="1"/>
            <a:r>
              <a:rPr lang="en-US" dirty="0" smtClean="0"/>
              <a:t>An alternative representation is hue, saturation, intensity (HSI</a:t>
            </a:r>
            <a:r>
              <a:rPr lang="en-US" dirty="0" smtClean="0"/>
              <a:t>), also called HSV</a:t>
            </a:r>
            <a:endParaRPr lang="en-US" dirty="0" smtClean="0"/>
          </a:p>
          <a:p>
            <a:pPr lvl="1"/>
            <a:r>
              <a:rPr lang="en-US" dirty="0" smtClean="0"/>
              <a:t>HSV is usually better for color image analysis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would you smooth a color image (e.g., with a Gaussian low pass filter)? 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01000" cy="4906963"/>
          </a:xfrm>
        </p:spPr>
        <p:txBody>
          <a:bodyPr/>
          <a:lstStyle/>
          <a:p>
            <a:r>
              <a:rPr lang="en-US" sz="2000" dirty="0"/>
              <a:t>Image values </a:t>
            </a:r>
            <a:r>
              <a:rPr lang="en-US" sz="2000" dirty="0" smtClean="0"/>
              <a:t>are a </a:t>
            </a:r>
            <a:r>
              <a:rPr lang="en-US" sz="2000" dirty="0"/>
              <a:t>vector instead of a scalar</a:t>
            </a:r>
          </a:p>
          <a:p>
            <a:r>
              <a:rPr lang="en-US" sz="2000" dirty="0"/>
              <a:t>Example:  I(</a:t>
            </a:r>
            <a:r>
              <a:rPr lang="en-US" sz="2000" dirty="0" err="1"/>
              <a:t>x,y</a:t>
            </a:r>
            <a:r>
              <a:rPr lang="en-US" sz="2000" dirty="0"/>
              <a:t>) = (red, green, blue)</a:t>
            </a:r>
          </a:p>
          <a:p>
            <a:r>
              <a:rPr lang="en-US" sz="2000" dirty="0"/>
              <a:t>Most gray scale methods are directly applicable to color images</a:t>
            </a:r>
          </a:p>
        </p:txBody>
      </p:sp>
      <p:pic>
        <p:nvPicPr>
          <p:cNvPr id="560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4191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0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57713"/>
            <a:ext cx="5943600" cy="207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7467600" y="4572000"/>
            <a:ext cx="136366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Human vision can perceive about 400-700 nm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Color Model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7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1"/>
          <a:stretch>
            <a:fillRect/>
          </a:stretch>
        </p:blipFill>
        <p:spPr bwMode="auto">
          <a:xfrm>
            <a:off x="228600" y="1600200"/>
            <a:ext cx="52578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7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3" r="27515" b="12076"/>
          <a:stretch>
            <a:fillRect/>
          </a:stretch>
        </p:blipFill>
        <p:spPr bwMode="auto">
          <a:xfrm>
            <a:off x="5715000" y="2895600"/>
            <a:ext cx="29718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of Color Images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Separate values for R,G,B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Example:  f(</a:t>
            </a:r>
            <a:r>
              <a:rPr lang="en-US" sz="2000" dirty="0" err="1"/>
              <a:t>x,y,c</a:t>
            </a:r>
            <a:r>
              <a:rPr lang="en-US" sz="2000" dirty="0"/>
              <a:t>), where </a:t>
            </a:r>
            <a:r>
              <a:rPr lang="en-US" sz="2000" dirty="0" smtClean="0"/>
              <a:t>c=1,2,3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Using a </a:t>
            </a:r>
            <a:r>
              <a:rPr lang="en-US" sz="2400" dirty="0" err="1"/>
              <a:t>colormap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Image f(</a:t>
            </a:r>
            <a:r>
              <a:rPr lang="en-US" sz="2000" dirty="0" err="1"/>
              <a:t>x,y</a:t>
            </a:r>
            <a:r>
              <a:rPr lang="en-US" sz="2000" dirty="0"/>
              <a:t>) stores indices into a lookup table (</a:t>
            </a:r>
            <a:r>
              <a:rPr lang="en-US" sz="2000" dirty="0" err="1"/>
              <a:t>colormap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Colormap</a:t>
            </a:r>
            <a:r>
              <a:rPr lang="en-US" sz="2000" dirty="0"/>
              <a:t> specifies RGB for each </a:t>
            </a:r>
            <a:r>
              <a:rPr lang="en-US" sz="2000" dirty="0" smtClean="0"/>
              <a:t>index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Storage</a:t>
            </a:r>
            <a:endParaRPr lang="en-US" dirty="0"/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Separate values for R,G,B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Example:  f(x,y,c), where c=1,2,3</a:t>
            </a:r>
          </a:p>
          <a:p>
            <a:pPr lvl="1">
              <a:lnSpc>
                <a:spcPct val="90000"/>
              </a:lnSpc>
            </a:pPr>
            <a:endParaRPr lang="en-US" sz="2000"/>
          </a:p>
        </p:txBody>
      </p:sp>
      <p:pic>
        <p:nvPicPr>
          <p:cNvPr id="569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5130800" cy="37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9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971800"/>
            <a:ext cx="38608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9350" name="Line 6"/>
          <p:cNvSpPr>
            <a:spLocks noChangeShapeType="1"/>
          </p:cNvSpPr>
          <p:nvPr/>
        </p:nvSpPr>
        <p:spPr bwMode="auto">
          <a:xfrm flipV="1">
            <a:off x="3505200" y="2971800"/>
            <a:ext cx="1320800" cy="1143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9351" name="Line 7"/>
          <p:cNvSpPr>
            <a:spLocks noChangeShapeType="1"/>
          </p:cNvSpPr>
          <p:nvPr/>
        </p:nvSpPr>
        <p:spPr bwMode="auto">
          <a:xfrm>
            <a:off x="3505200" y="4216400"/>
            <a:ext cx="1320800" cy="2336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RGB Image Values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05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06" y="766762"/>
            <a:ext cx="4252913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9944" r="13391"/>
          <a:stretch/>
        </p:blipFill>
        <p:spPr bwMode="auto">
          <a:xfrm>
            <a:off x="5148139" y="3263167"/>
            <a:ext cx="3833446" cy="345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movie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801" r="14858"/>
          <a:stretch/>
        </p:blipFill>
        <p:spPr>
          <a:xfrm>
            <a:off x="533400" y="1905000"/>
            <a:ext cx="46423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HSI Color Model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Often it is better to analyze color images using the hue</a:t>
            </a:r>
            <a:r>
              <a:rPr lang="en-US" sz="2400" dirty="0"/>
              <a:t>, saturation, </a:t>
            </a:r>
            <a:r>
              <a:rPr lang="en-US" sz="2400" dirty="0" smtClean="0"/>
              <a:t>intensity (or value) color model</a:t>
            </a:r>
          </a:p>
          <a:p>
            <a:r>
              <a:rPr lang="en-US" sz="2400" dirty="0" smtClean="0"/>
              <a:t>Intensity often changes depending on the lighting, but hue and saturation are independent of intensity</a:t>
            </a:r>
            <a:endParaRPr lang="en-US" sz="2400" dirty="0"/>
          </a:p>
        </p:txBody>
      </p:sp>
      <p:pic>
        <p:nvPicPr>
          <p:cNvPr id="570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9533"/>
            <a:ext cx="6096000" cy="326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772400" cy="638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</TotalTime>
  <Words>407</Words>
  <Application>Microsoft Office PowerPoint</Application>
  <PresentationFormat>On-screen Show (4:3)</PresentationFormat>
  <Paragraphs>79</Paragraphs>
  <Slides>19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Inconsolata</vt:lpstr>
      <vt:lpstr>Office Theme</vt:lpstr>
      <vt:lpstr>Equation</vt:lpstr>
      <vt:lpstr>PowerPoint Presentation</vt:lpstr>
      <vt:lpstr>Color</vt:lpstr>
      <vt:lpstr>Color</vt:lpstr>
      <vt:lpstr>RGB Color Model</vt:lpstr>
      <vt:lpstr>Storage of Color Images</vt:lpstr>
      <vt:lpstr>RGB Storage</vt:lpstr>
      <vt:lpstr>Visualizing RGB Image Values</vt:lpstr>
      <vt:lpstr>HSI Color Model</vt:lpstr>
      <vt:lpstr>PowerPoint Presentation</vt:lpstr>
      <vt:lpstr>PowerPoint Presentation</vt:lpstr>
      <vt:lpstr>Conversion from RGB to HSI</vt:lpstr>
      <vt:lpstr>PowerPoint Presentation</vt:lpstr>
      <vt:lpstr>Segmentation Example</vt:lpstr>
      <vt:lpstr>Example</vt:lpstr>
      <vt:lpstr>PowerPoint Presentation</vt:lpstr>
      <vt:lpstr>Trackbars</vt:lpstr>
      <vt:lpstr>PowerPoint Presentation</vt:lpstr>
      <vt:lpstr>Output combined thresholded image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whoff</dc:creator>
  <cp:lastModifiedBy>William Hoff</cp:lastModifiedBy>
  <cp:revision>259</cp:revision>
  <cp:lastPrinted>2011-11-15T21:40:32Z</cp:lastPrinted>
  <dcterms:created xsi:type="dcterms:W3CDTF">2006-08-16T00:00:00Z</dcterms:created>
  <dcterms:modified xsi:type="dcterms:W3CDTF">2020-09-16T18:53:12Z</dcterms:modified>
</cp:coreProperties>
</file>